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5"/>
    <p:restoredTop sz="85177"/>
  </p:normalViewPr>
  <p:slideViewPr>
    <p:cSldViewPr snapToGrid="0" snapToObjects="1">
      <p:cViewPr>
        <p:scale>
          <a:sx n="124" d="100"/>
          <a:sy n="124" d="100"/>
        </p:scale>
        <p:origin x="1448"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3/15/25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ayush-1333/IBM-JupyterNotebookAssignmen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ayush-1333/IBM-JupyterNotebookAssignmen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Aayush </a:t>
            </a:r>
            <a:r>
              <a:rPr lang="en-US" dirty="0" err="1">
                <a:solidFill>
                  <a:schemeClr val="bg2"/>
                </a:solidFill>
                <a:latin typeface="Abadi"/>
                <a:ea typeface="SF Pro" pitchFamily="2" charset="0"/>
                <a:cs typeface="SF Pro" pitchFamily="2" charset="0"/>
              </a:rPr>
              <a:t>Chaurasia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March 12,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00659" cy="4351338"/>
          </a:xfrm>
          <a:prstGeom prst="rect">
            <a:avLst/>
          </a:prstGeom>
        </p:spPr>
        <p:txBody>
          <a:bodyPr/>
          <a:lstStyle/>
          <a:p>
            <a:r>
              <a:rPr lang="en-US" sz="2200" dirty="0">
                <a:solidFill>
                  <a:schemeClr val="accent3">
                    <a:lumMod val="25000"/>
                  </a:schemeClr>
                </a:solidFill>
                <a:latin typeface="Abadi" panose="020B0604020104020204" pitchFamily="34" charset="0"/>
              </a:rPr>
              <a:t>First, we will check the missing values and data types of columns in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Check for counts for the following: </a:t>
            </a:r>
          </a:p>
          <a:p>
            <a:pPr lvl="1"/>
            <a:r>
              <a:rPr lang="en-US" sz="1800" dirty="0">
                <a:solidFill>
                  <a:schemeClr val="accent3">
                    <a:lumMod val="25000"/>
                  </a:schemeClr>
                </a:solidFill>
                <a:latin typeface="Abadi" panose="020B0604020104020204" pitchFamily="34" charset="0"/>
              </a:rPr>
              <a:t>Number of launches on each site.</a:t>
            </a:r>
          </a:p>
          <a:p>
            <a:pPr lvl="1"/>
            <a:r>
              <a:rPr lang="en-US" sz="1800" dirty="0">
                <a:solidFill>
                  <a:schemeClr val="accent3">
                    <a:lumMod val="25000"/>
                  </a:schemeClr>
                </a:solidFill>
                <a:latin typeface="Abadi" panose="020B0604020104020204" pitchFamily="34" charset="0"/>
              </a:rPr>
              <a:t>Number and occurrence of each orbit.</a:t>
            </a:r>
          </a:p>
          <a:p>
            <a:pPr lvl="1"/>
            <a:r>
              <a:rPr lang="en-US" sz="1800" dirty="0">
                <a:solidFill>
                  <a:schemeClr val="accent3">
                    <a:lumMod val="25000"/>
                  </a:schemeClr>
                </a:solidFill>
                <a:latin typeface="Abadi" panose="020B0604020104020204" pitchFamily="34" charset="0"/>
              </a:rPr>
              <a:t>Number of occurrence of mission of the orbits.</a:t>
            </a:r>
          </a:p>
          <a:p>
            <a:r>
              <a:rPr lang="en-US" sz="2200" dirty="0">
                <a:solidFill>
                  <a:schemeClr val="accent3">
                    <a:lumMod val="25000"/>
                  </a:schemeClr>
                </a:solidFill>
                <a:latin typeface="Abadi" panose="020B0604020104020204" pitchFamily="34" charset="0"/>
              </a:rPr>
              <a:t>Create a landing outcome label from Outcome column which will be our target variable.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0453" cy="47703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For visualizing relationship between two variables, we used scatter plots for:</a:t>
            </a:r>
          </a:p>
          <a:p>
            <a:pPr lvl="1">
              <a:lnSpc>
                <a:spcPct val="100000"/>
              </a:lnSpc>
              <a:spcBef>
                <a:spcPts val="1400"/>
              </a:spcBef>
            </a:pPr>
            <a:r>
              <a:rPr lang="en-US" sz="1800" dirty="0">
                <a:solidFill>
                  <a:schemeClr val="accent3">
                    <a:lumMod val="25000"/>
                  </a:schemeClr>
                </a:solidFill>
                <a:latin typeface="Abadi"/>
              </a:rPr>
              <a:t>Payload Mass vs Flight Number</a:t>
            </a:r>
          </a:p>
          <a:p>
            <a:pPr lvl="1">
              <a:lnSpc>
                <a:spcPct val="100000"/>
              </a:lnSpc>
              <a:spcBef>
                <a:spcPts val="1400"/>
              </a:spcBef>
            </a:pPr>
            <a:r>
              <a:rPr lang="en-US" sz="1800" dirty="0">
                <a:solidFill>
                  <a:schemeClr val="accent3">
                    <a:lumMod val="25000"/>
                  </a:schemeClr>
                </a:solidFill>
                <a:latin typeface="Abadi"/>
              </a:rPr>
              <a:t>Launch Site vs Flight Number</a:t>
            </a:r>
          </a:p>
          <a:p>
            <a:pPr lvl="1">
              <a:lnSpc>
                <a:spcPct val="100000"/>
              </a:lnSpc>
              <a:spcBef>
                <a:spcPts val="1400"/>
              </a:spcBef>
            </a:pPr>
            <a:r>
              <a:rPr lang="en-US" sz="1800" dirty="0">
                <a:solidFill>
                  <a:schemeClr val="accent3">
                    <a:lumMod val="25000"/>
                  </a:schemeClr>
                </a:solidFill>
                <a:latin typeface="Abadi"/>
              </a:rPr>
              <a:t>Launch Site vs Payload Mass</a:t>
            </a:r>
          </a:p>
          <a:p>
            <a:pPr lvl="1">
              <a:lnSpc>
                <a:spcPct val="100000"/>
              </a:lnSpc>
              <a:spcBef>
                <a:spcPts val="1400"/>
              </a:spcBef>
            </a:pPr>
            <a:r>
              <a:rPr lang="en-US" sz="1800" dirty="0">
                <a:solidFill>
                  <a:schemeClr val="accent3">
                    <a:lumMod val="25000"/>
                  </a:schemeClr>
                </a:solidFill>
                <a:latin typeface="Abadi"/>
              </a:rPr>
              <a:t>Orbit vs Flight Number</a:t>
            </a:r>
          </a:p>
          <a:p>
            <a:pPr lvl="1">
              <a:lnSpc>
                <a:spcPct val="100000"/>
              </a:lnSpc>
              <a:spcBef>
                <a:spcPts val="1400"/>
              </a:spcBef>
            </a:pPr>
            <a:r>
              <a:rPr lang="en-US" sz="1800" dirty="0">
                <a:solidFill>
                  <a:schemeClr val="accent3">
                    <a:lumMod val="25000"/>
                  </a:schemeClr>
                </a:solidFill>
                <a:latin typeface="Abadi"/>
              </a:rPr>
              <a:t>Orbit vs Payload Mass</a:t>
            </a:r>
          </a:p>
          <a:p>
            <a:pPr>
              <a:lnSpc>
                <a:spcPct val="100000"/>
              </a:lnSpc>
              <a:spcBef>
                <a:spcPts val="1400"/>
              </a:spcBef>
            </a:pPr>
            <a:r>
              <a:rPr lang="en-US" sz="2200" dirty="0">
                <a:solidFill>
                  <a:schemeClr val="accent3">
                    <a:lumMod val="25000"/>
                  </a:schemeClr>
                </a:solidFill>
                <a:latin typeface="Abadi"/>
              </a:rPr>
              <a:t>For relationship between success rate and orbit, bar graph was used.</a:t>
            </a:r>
          </a:p>
          <a:p>
            <a:pPr>
              <a:lnSpc>
                <a:spcPct val="100000"/>
              </a:lnSpc>
              <a:spcBef>
                <a:spcPts val="1400"/>
              </a:spcBef>
            </a:pPr>
            <a:r>
              <a:rPr lang="en-US" sz="2200" dirty="0">
                <a:solidFill>
                  <a:schemeClr val="accent3">
                    <a:lumMod val="25000"/>
                  </a:schemeClr>
                </a:solidFill>
                <a:latin typeface="Abadi"/>
              </a:rPr>
              <a:t>To visualize launch success yearly trend we used line plot.</a:t>
            </a:r>
          </a:p>
          <a:p>
            <a:pPr>
              <a:lnSpc>
                <a:spcPct val="100000"/>
              </a:lnSpc>
              <a:spcBef>
                <a:spcPts val="1400"/>
              </a:spcBef>
            </a:pPr>
            <a:r>
              <a:rPr lang="en-US" sz="2200" dirty="0">
                <a:solidFill>
                  <a:schemeClr val="accent3">
                    <a:lumMod val="25000"/>
                  </a:schemeClr>
                </a:solidFill>
                <a:latin typeface="Abadi"/>
              </a:rPr>
              <a:t>For reference, checkout the GitHub repo.</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44238"/>
            <a:ext cx="9745589" cy="5513762"/>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Displayed the names of unique launch sites in the space mission.</a:t>
            </a:r>
          </a:p>
          <a:p>
            <a:pPr>
              <a:lnSpc>
                <a:spcPct val="100000"/>
              </a:lnSpc>
              <a:spcBef>
                <a:spcPts val="1400"/>
              </a:spcBef>
            </a:pPr>
            <a:r>
              <a:rPr lang="en-US" sz="2000" dirty="0">
                <a:solidFill>
                  <a:schemeClr val="accent3">
                    <a:lumMod val="25000"/>
                  </a:schemeClr>
                </a:solidFill>
                <a:latin typeface="Abadi" panose="020B0604020104020204" pitchFamily="34" charset="0"/>
              </a:rPr>
              <a:t>Displayed the first five launch sites starting with ‘CCA’.</a:t>
            </a:r>
          </a:p>
          <a:p>
            <a:pPr>
              <a:lnSpc>
                <a:spcPct val="100000"/>
              </a:lnSpc>
              <a:spcBef>
                <a:spcPts val="1400"/>
              </a:spcBef>
            </a:pPr>
            <a:r>
              <a:rPr lang="en-US" sz="2000" dirty="0">
                <a:solidFill>
                  <a:schemeClr val="accent3">
                    <a:lumMod val="25000"/>
                  </a:schemeClr>
                </a:solidFill>
                <a:latin typeface="Abadi" panose="020B0604020104020204" pitchFamily="34" charset="0"/>
              </a:rPr>
              <a:t>Displayed total and average payload mass carried by boosters launched by NASA (CRS).</a:t>
            </a:r>
          </a:p>
          <a:p>
            <a:pPr>
              <a:lnSpc>
                <a:spcPct val="100000"/>
              </a:lnSpc>
              <a:spcBef>
                <a:spcPts val="1400"/>
              </a:spcBef>
            </a:pPr>
            <a:r>
              <a:rPr lang="en-US" sz="2000" dirty="0">
                <a:solidFill>
                  <a:schemeClr val="accent3">
                    <a:lumMod val="25000"/>
                  </a:schemeClr>
                </a:solidFill>
                <a:latin typeface="Abadi" panose="020B0604020104020204" pitchFamily="34" charset="0"/>
              </a:rPr>
              <a:t>Listed the date when first successful landing was achieved.</a:t>
            </a:r>
          </a:p>
          <a:p>
            <a:pPr>
              <a:lnSpc>
                <a:spcPct val="100000"/>
              </a:lnSpc>
              <a:spcBef>
                <a:spcPts val="1400"/>
              </a:spcBef>
            </a:pPr>
            <a:r>
              <a:rPr lang="en-US" sz="2000" dirty="0">
                <a:solidFill>
                  <a:schemeClr val="accent3">
                    <a:lumMod val="25000"/>
                  </a:schemeClr>
                </a:solidFill>
                <a:latin typeface="Abadi" panose="020B0604020104020204" pitchFamily="34" charset="0"/>
              </a:rPr>
              <a:t>Listed the names of boosters which have success in drone ship and have payload mass between 4000 and 6000.</a:t>
            </a:r>
          </a:p>
          <a:p>
            <a:pPr>
              <a:lnSpc>
                <a:spcPct val="100000"/>
              </a:lnSpc>
              <a:spcBef>
                <a:spcPts val="1400"/>
              </a:spcBef>
            </a:pPr>
            <a:r>
              <a:rPr lang="en-US" sz="2000" dirty="0">
                <a:solidFill>
                  <a:schemeClr val="accent3">
                    <a:lumMod val="25000"/>
                  </a:schemeClr>
                </a:solidFill>
                <a:latin typeface="Abadi" panose="020B0604020104020204" pitchFamily="34" charset="0"/>
              </a:rPr>
              <a:t>Listed total number of successful and failed mission outcomes.</a:t>
            </a:r>
          </a:p>
          <a:p>
            <a:pPr>
              <a:lnSpc>
                <a:spcPct val="100000"/>
              </a:lnSpc>
              <a:spcBef>
                <a:spcPts val="1400"/>
              </a:spcBef>
            </a:pPr>
            <a:r>
              <a:rPr lang="en-US" sz="2000" dirty="0">
                <a:solidFill>
                  <a:schemeClr val="accent3">
                    <a:lumMod val="25000"/>
                  </a:schemeClr>
                </a:solidFill>
                <a:latin typeface="Abadi" panose="020B0604020104020204" pitchFamily="34" charset="0"/>
              </a:rPr>
              <a:t>Displayed the names of booster versions which have carried maximum payload mass.</a:t>
            </a:r>
          </a:p>
          <a:p>
            <a:pPr>
              <a:lnSpc>
                <a:spcPct val="100000"/>
              </a:lnSpc>
              <a:spcBef>
                <a:spcPts val="1400"/>
              </a:spcBef>
            </a:pPr>
            <a:r>
              <a:rPr lang="en-US" sz="2000" dirty="0">
                <a:solidFill>
                  <a:schemeClr val="accent3">
                    <a:lumMod val="25000"/>
                  </a:schemeClr>
                </a:solidFill>
                <a:latin typeface="Abadi" panose="020B0604020104020204" pitchFamily="34" charset="0"/>
              </a:rPr>
              <a:t>Displayed monthly failed missions in the year 2015. </a:t>
            </a:r>
          </a:p>
          <a:p>
            <a:pPr>
              <a:lnSpc>
                <a:spcPct val="100000"/>
              </a:lnSpc>
              <a:spcBef>
                <a:spcPts val="1400"/>
              </a:spcBef>
            </a:pPr>
            <a:r>
              <a:rPr lang="en-US" sz="2000" dirty="0">
                <a:solidFill>
                  <a:schemeClr val="accent3">
                    <a:lumMod val="25000"/>
                  </a:schemeClr>
                </a:solidFill>
                <a:latin typeface="Abadi" panose="020B0604020104020204" pitchFamily="34" charset="0"/>
              </a:rPr>
              <a:t>Displayed the count of failure (drone ship) and success (ground pad) between dates 2010-06-04 and 2017-03-20 in descending order.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889995"/>
            <a:ext cx="4837184" cy="4315595"/>
          </a:xfrm>
          <a:prstGeom prst="rect">
            <a:avLst/>
          </a:prstGeom>
        </p:spPr>
        <p:txBody>
          <a:bodyPr>
            <a:normAutofit fontScale="92500" lnSpcReduction="1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scatter plot on the right demonstrates the relation between </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and </a:t>
            </a: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Here the scatterplot is colored on the basis of mission outcome (0 for failure and 1 for success).</a:t>
            </a:r>
          </a:p>
          <a:p>
            <a:pPr>
              <a:lnSpc>
                <a:spcPct val="100000"/>
              </a:lnSpc>
              <a:spcBef>
                <a:spcPts val="1400"/>
              </a:spcBef>
            </a:pPr>
            <a:r>
              <a:rPr lang="en-US" sz="2000" dirty="0">
                <a:solidFill>
                  <a:schemeClr val="accent3">
                    <a:lumMod val="25000"/>
                  </a:schemeClr>
                </a:solidFill>
                <a:latin typeface="Abadi" panose="020B0604020104020204" pitchFamily="34" charset="0"/>
              </a:rPr>
              <a:t>As we can see the patterns in the plot shows that the chances of successful landing gets increased as the flight number increases.</a:t>
            </a:r>
          </a:p>
          <a:p>
            <a:pPr>
              <a:lnSpc>
                <a:spcPct val="100000"/>
              </a:lnSpc>
              <a:spcBef>
                <a:spcPts val="1400"/>
              </a:spcBef>
            </a:pPr>
            <a:r>
              <a:rPr lang="en-US" sz="2000" dirty="0">
                <a:solidFill>
                  <a:schemeClr val="accent3">
                    <a:lumMod val="25000"/>
                  </a:schemeClr>
                </a:solidFill>
                <a:latin typeface="Abadi" panose="020B0604020104020204" pitchFamily="34" charset="0"/>
              </a:rPr>
              <a:t>This is because due to failed missions in the past, they are trying to mitigate the drawbacks that have happened in the past space missions in their first stages.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D481E043-9ADB-1388-6A61-3E4AA2210990}"/>
              </a:ext>
            </a:extLst>
          </p:cNvPr>
          <p:cNvPicPr>
            <a:picLocks noChangeAspect="1"/>
          </p:cNvPicPr>
          <p:nvPr/>
        </p:nvPicPr>
        <p:blipFill>
          <a:blip r:embed="rId3"/>
          <a:stretch>
            <a:fillRect/>
          </a:stretch>
        </p:blipFill>
        <p:spPr>
          <a:xfrm>
            <a:off x="6068798" y="1722594"/>
            <a:ext cx="5258229" cy="414639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56946"/>
            <a:ext cx="4480083"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scatter plot on the right demonstrates the relation between </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and Payload Mass (kg).</a:t>
            </a:r>
          </a:p>
          <a:p>
            <a:pPr>
              <a:lnSpc>
                <a:spcPct val="100000"/>
              </a:lnSpc>
              <a:spcBef>
                <a:spcPts val="1400"/>
              </a:spcBef>
            </a:pPr>
            <a:r>
              <a:rPr lang="en-US" sz="2000" dirty="0">
                <a:solidFill>
                  <a:schemeClr val="accent3">
                    <a:lumMod val="25000"/>
                  </a:schemeClr>
                </a:solidFill>
                <a:latin typeface="Abadi" panose="020B0604020104020204" pitchFamily="34" charset="0"/>
              </a:rPr>
              <a:t>In this, we can see that for launch site ‘VAFB SLC 4E’, there were no heavy rockets with payload mass greater than 10000.</a:t>
            </a:r>
          </a:p>
          <a:p>
            <a:pPr>
              <a:lnSpc>
                <a:spcPct val="100000"/>
              </a:lnSpc>
              <a:spcBef>
                <a:spcPts val="1400"/>
              </a:spcBef>
            </a:pPr>
            <a:r>
              <a:rPr lang="en-US" sz="2000" dirty="0">
                <a:solidFill>
                  <a:schemeClr val="accent3">
                    <a:lumMod val="25000"/>
                  </a:schemeClr>
                </a:solidFill>
                <a:latin typeface="Abadi" panose="020B0604020104020204" pitchFamily="34" charset="0"/>
              </a:rPr>
              <a:t>For other launch sites the payload mass has gone </a:t>
            </a:r>
            <a:r>
              <a:rPr lang="en-US" sz="2000" dirty="0" err="1">
                <a:solidFill>
                  <a:schemeClr val="accent3">
                    <a:lumMod val="25000"/>
                  </a:schemeClr>
                </a:solidFill>
                <a:latin typeface="Abadi" panose="020B0604020104020204" pitchFamily="34" charset="0"/>
              </a:rPr>
              <a:t>upto</a:t>
            </a:r>
            <a:r>
              <a:rPr lang="en-US" sz="2000" dirty="0">
                <a:solidFill>
                  <a:schemeClr val="accent3">
                    <a:lumMod val="25000"/>
                  </a:schemeClr>
                </a:solidFill>
                <a:latin typeface="Abadi" panose="020B0604020104020204" pitchFamily="34" charset="0"/>
              </a:rPr>
              <a:t> 16000.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9858127-B2F7-06C4-209E-1AC193881531}"/>
              </a:ext>
            </a:extLst>
          </p:cNvPr>
          <p:cNvPicPr>
            <a:picLocks noChangeAspect="1"/>
          </p:cNvPicPr>
          <p:nvPr/>
        </p:nvPicPr>
        <p:blipFill>
          <a:blip r:embed="rId3"/>
          <a:stretch>
            <a:fillRect/>
          </a:stretch>
        </p:blipFill>
        <p:spPr>
          <a:xfrm>
            <a:off x="5522336" y="1726091"/>
            <a:ext cx="5899653" cy="340581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98116"/>
            <a:ext cx="3932238" cy="4565266"/>
          </a:xfrm>
          <a:prstGeom prst="rect">
            <a:avLst/>
          </a:prstGeom>
        </p:spPr>
        <p:txBody>
          <a:bodyPr>
            <a:normAutofit lnSpcReduction="10000"/>
          </a:bodyPr>
          <a:lstStyle/>
          <a:p>
            <a:pPr>
              <a:lnSpc>
                <a:spcPct val="100000"/>
              </a:lnSpc>
              <a:spcBef>
                <a:spcPts val="1400"/>
              </a:spcBef>
            </a:pPr>
            <a:r>
              <a:rPr lang="en-CA" sz="2000" dirty="0">
                <a:solidFill>
                  <a:schemeClr val="accent3">
                    <a:lumMod val="25000"/>
                  </a:schemeClr>
                </a:solidFill>
                <a:latin typeface="Abadi" panose="020B0604020104020204" pitchFamily="34" charset="0"/>
              </a:rPr>
              <a:t>The plot on the right demonstrates the relation between Landing Outcome and Orbit.</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As we can see, the following orbits have the highest success rates:</a:t>
            </a:r>
          </a:p>
          <a:p>
            <a:pPr lvl="1">
              <a:lnSpc>
                <a:spcPct val="100000"/>
              </a:lnSpc>
              <a:spcBef>
                <a:spcPts val="1400"/>
              </a:spcBef>
            </a:pPr>
            <a:r>
              <a:rPr lang="en-US" sz="1600" dirty="0">
                <a:solidFill>
                  <a:schemeClr val="accent3">
                    <a:lumMod val="25000"/>
                  </a:schemeClr>
                </a:solidFill>
                <a:latin typeface="Abadi" panose="020B0604020104020204" pitchFamily="34" charset="0"/>
              </a:rPr>
              <a:t>ES-L1</a:t>
            </a:r>
          </a:p>
          <a:p>
            <a:pPr lvl="1">
              <a:lnSpc>
                <a:spcPct val="100000"/>
              </a:lnSpc>
              <a:spcBef>
                <a:spcPts val="1400"/>
              </a:spcBef>
            </a:pPr>
            <a:r>
              <a:rPr lang="en-US" sz="1600" dirty="0">
                <a:solidFill>
                  <a:schemeClr val="accent3">
                    <a:lumMod val="25000"/>
                  </a:schemeClr>
                </a:solidFill>
                <a:latin typeface="Abadi" panose="020B0604020104020204" pitchFamily="34" charset="0"/>
              </a:rPr>
              <a:t>GEO</a:t>
            </a:r>
          </a:p>
          <a:p>
            <a:pPr lvl="1">
              <a:lnSpc>
                <a:spcPct val="100000"/>
              </a:lnSpc>
              <a:spcBef>
                <a:spcPts val="1400"/>
              </a:spcBef>
            </a:pPr>
            <a:r>
              <a:rPr lang="en-US" sz="1600" dirty="0">
                <a:solidFill>
                  <a:schemeClr val="accent3">
                    <a:lumMod val="25000"/>
                  </a:schemeClr>
                </a:solidFill>
                <a:latin typeface="Abadi" panose="020B0604020104020204" pitchFamily="34" charset="0"/>
              </a:rPr>
              <a:t>HEO</a:t>
            </a:r>
          </a:p>
          <a:p>
            <a:pPr lvl="1">
              <a:lnSpc>
                <a:spcPct val="100000"/>
              </a:lnSpc>
              <a:spcBef>
                <a:spcPts val="1400"/>
              </a:spcBef>
            </a:pPr>
            <a:r>
              <a:rPr lang="en-US" sz="1600" dirty="0">
                <a:solidFill>
                  <a:schemeClr val="accent3">
                    <a:lumMod val="25000"/>
                  </a:schemeClr>
                </a:solidFill>
                <a:latin typeface="Abadi" panose="020B0604020104020204" pitchFamily="34" charset="0"/>
              </a:rPr>
              <a:t>SSO</a:t>
            </a:r>
          </a:p>
          <a:p>
            <a:pPr>
              <a:lnSpc>
                <a:spcPct val="100000"/>
              </a:lnSpc>
              <a:spcBef>
                <a:spcPts val="1400"/>
              </a:spcBef>
            </a:pPr>
            <a:r>
              <a:rPr lang="en-US" sz="2000" dirty="0">
                <a:solidFill>
                  <a:schemeClr val="accent3">
                    <a:lumMod val="25000"/>
                  </a:schemeClr>
                </a:solidFill>
                <a:latin typeface="Abadi" panose="020B0604020104020204" pitchFamily="34" charset="0"/>
              </a:rPr>
              <a:t>GTO has the lowest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009E63EF-9031-86FE-D05B-CFD56C306696}"/>
              </a:ext>
            </a:extLst>
          </p:cNvPr>
          <p:cNvPicPr>
            <a:picLocks noChangeAspect="1"/>
          </p:cNvPicPr>
          <p:nvPr/>
        </p:nvPicPr>
        <p:blipFill>
          <a:blip r:embed="rId3"/>
          <a:stretch>
            <a:fillRect/>
          </a:stretch>
        </p:blipFill>
        <p:spPr>
          <a:xfrm>
            <a:off x="5562483" y="1898116"/>
            <a:ext cx="5895489" cy="395192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The plot on the right shows relation between Orbit and </a:t>
            </a:r>
            <a:r>
              <a:rPr lang="en-CA" sz="2000" dirty="0" err="1">
                <a:solidFill>
                  <a:schemeClr val="accent3">
                    <a:lumMod val="25000"/>
                  </a:schemeClr>
                </a:solidFill>
                <a:latin typeface="Abadi" panose="020B0604020104020204" pitchFamily="34" charset="0"/>
              </a:rPr>
              <a:t>FlightNumber</a:t>
            </a:r>
            <a:r>
              <a:rPr lang="en-CA"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Here, in case of LEO orbit, success rate seems to be related to the number of flights.</a:t>
            </a:r>
          </a:p>
          <a:p>
            <a:pPr>
              <a:lnSpc>
                <a:spcPct val="100000"/>
              </a:lnSpc>
              <a:spcBef>
                <a:spcPts val="1400"/>
              </a:spcBef>
            </a:pPr>
            <a:r>
              <a:rPr lang="en-US" sz="2000" dirty="0">
                <a:solidFill>
                  <a:schemeClr val="accent3">
                    <a:lumMod val="25000"/>
                  </a:schemeClr>
                </a:solidFill>
                <a:latin typeface="Abadi" panose="020B0604020104020204" pitchFamily="34" charset="0"/>
              </a:rPr>
              <a:t>On the other hand, in case of GTO there is no relation.</a:t>
            </a:r>
            <a:endParaRPr lang="en-CA"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BAAE77F-84A3-06F3-E037-BFD0FB1F884C}"/>
              </a:ext>
            </a:extLst>
          </p:cNvPr>
          <p:cNvPicPr>
            <a:picLocks noChangeAspect="1"/>
          </p:cNvPicPr>
          <p:nvPr/>
        </p:nvPicPr>
        <p:blipFill>
          <a:blip r:embed="rId3"/>
          <a:stretch>
            <a:fillRect/>
          </a:stretch>
        </p:blipFill>
        <p:spPr>
          <a:xfrm>
            <a:off x="6132435" y="1831778"/>
            <a:ext cx="5325537" cy="38115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5034888" cy="3811588"/>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The plot shows the relation between Orbit and Payload Mass.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As we can see, heavier payload mass rockets have more chances of being successful in case of LEO, PO and ISS orbits.</a:t>
            </a:r>
          </a:p>
          <a:p>
            <a:pPr>
              <a:lnSpc>
                <a:spcPct val="100000"/>
              </a:lnSpc>
              <a:spcBef>
                <a:spcPts val="1400"/>
              </a:spcBef>
            </a:pPr>
            <a:r>
              <a:rPr lang="en-US" sz="2000" dirty="0">
                <a:solidFill>
                  <a:schemeClr val="accent3">
                    <a:lumMod val="25000"/>
                  </a:schemeClr>
                </a:solidFill>
                <a:latin typeface="Abadi" panose="020B0604020104020204" pitchFamily="34" charset="0"/>
              </a:rPr>
              <a:t>Orbits SO and GEO have the least number of rockets with only one rocket with payload mass of 6000.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E1B792A5-D8E2-8868-AA87-325C9A44DD84}"/>
              </a:ext>
            </a:extLst>
          </p:cNvPr>
          <p:cNvPicPr>
            <a:picLocks noChangeAspect="1"/>
          </p:cNvPicPr>
          <p:nvPr/>
        </p:nvPicPr>
        <p:blipFill>
          <a:blip r:embed="rId3"/>
          <a:stretch>
            <a:fillRect/>
          </a:stretch>
        </p:blipFill>
        <p:spPr>
          <a:xfrm>
            <a:off x="6181444" y="1796651"/>
            <a:ext cx="5279953" cy="351996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Shows relationship between Landing Outcome and Date of launch.</a:t>
            </a:r>
          </a:p>
          <a:p>
            <a:pPr>
              <a:lnSpc>
                <a:spcPct val="100000"/>
              </a:lnSpc>
              <a:spcBef>
                <a:spcPts val="1400"/>
              </a:spcBef>
            </a:pPr>
            <a:r>
              <a:rPr lang="en-US" sz="2200" dirty="0">
                <a:solidFill>
                  <a:schemeClr val="accent3">
                    <a:lumMod val="25000"/>
                  </a:schemeClr>
                </a:solidFill>
                <a:latin typeface="Abadi" panose="020B0604020104020204" pitchFamily="34" charset="0"/>
              </a:rPr>
              <a:t>This shows that the success rate kept increasing since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There is a sudden rise in success rate after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0FAAFE81-E392-1617-68A8-F8885D2D6D8F}"/>
              </a:ext>
            </a:extLst>
          </p:cNvPr>
          <p:cNvPicPr>
            <a:picLocks noChangeAspect="1"/>
          </p:cNvPicPr>
          <p:nvPr/>
        </p:nvPicPr>
        <p:blipFill>
          <a:blip r:embed="rId3"/>
          <a:stretch>
            <a:fillRect/>
          </a:stretch>
        </p:blipFill>
        <p:spPr>
          <a:xfrm>
            <a:off x="5468068" y="1629304"/>
            <a:ext cx="5953921" cy="439626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2418"/>
            <a:ext cx="9745589" cy="12145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displays the unique names of launch sites from the SPACEXTABLE.</a:t>
            </a:r>
          </a:p>
          <a:p>
            <a:pPr>
              <a:lnSpc>
                <a:spcPct val="100000"/>
              </a:lnSpc>
              <a:spcBef>
                <a:spcPts val="1400"/>
              </a:spcBef>
            </a:pPr>
            <a:r>
              <a:rPr lang="en-US" sz="2200" dirty="0">
                <a:solidFill>
                  <a:schemeClr val="accent3">
                    <a:lumMod val="25000"/>
                  </a:schemeClr>
                </a:solidFill>
                <a:latin typeface="Abadi" panose="020B0604020104020204" pitchFamily="34" charset="0"/>
              </a:rPr>
              <a:t>The result shows total 4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7DE98F85-6D2C-39E5-5A6D-FAAD73EA52F6}"/>
              </a:ext>
            </a:extLst>
          </p:cNvPr>
          <p:cNvPicPr>
            <a:picLocks noChangeAspect="1"/>
          </p:cNvPicPr>
          <p:nvPr/>
        </p:nvPicPr>
        <p:blipFill>
          <a:blip r:embed="rId3"/>
          <a:stretch>
            <a:fillRect/>
          </a:stretch>
        </p:blipFill>
        <p:spPr>
          <a:xfrm>
            <a:off x="770010" y="1458963"/>
            <a:ext cx="6400800" cy="33274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26803"/>
            <a:ext cx="9745589" cy="14897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displays the top 5 rows from the SPACEXTABLE where launch site starts with ‘CCA’.</a:t>
            </a:r>
          </a:p>
          <a:p>
            <a:pPr>
              <a:lnSpc>
                <a:spcPct val="100000"/>
              </a:lnSpc>
              <a:spcBef>
                <a:spcPts val="1400"/>
              </a:spcBef>
            </a:pPr>
            <a:r>
              <a:rPr lang="en-US" sz="2200" dirty="0">
                <a:solidFill>
                  <a:schemeClr val="accent3">
                    <a:lumMod val="25000"/>
                  </a:schemeClr>
                </a:solidFill>
                <a:latin typeface="Abadi" panose="020B0604020104020204" pitchFamily="34" charset="0"/>
              </a:rPr>
              <a:t>The result shows two launches in 2010, two in 2012 and one in 2013.</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B9F6674E-F48D-93B7-8755-CF3A9563C3BC}"/>
              </a:ext>
            </a:extLst>
          </p:cNvPr>
          <p:cNvPicPr>
            <a:picLocks noChangeAspect="1"/>
          </p:cNvPicPr>
          <p:nvPr/>
        </p:nvPicPr>
        <p:blipFill>
          <a:blip r:embed="rId3"/>
          <a:stretch>
            <a:fillRect/>
          </a:stretch>
        </p:blipFill>
        <p:spPr>
          <a:xfrm>
            <a:off x="770010" y="1557698"/>
            <a:ext cx="5939015" cy="320641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47403"/>
            <a:ext cx="9745589" cy="157194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sums all the payload masses from the SPACEXTABLE, where Customer is ‘NASA (CRS)’.</a:t>
            </a: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is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A6D08CA8-7D73-9D01-3752-EDD00AC42B04}"/>
              </a:ext>
            </a:extLst>
          </p:cNvPr>
          <p:cNvPicPr>
            <a:picLocks noChangeAspect="1"/>
          </p:cNvPicPr>
          <p:nvPr/>
        </p:nvPicPr>
        <p:blipFill>
          <a:blip r:embed="rId3"/>
          <a:stretch>
            <a:fillRect/>
          </a:stretch>
        </p:blipFill>
        <p:spPr>
          <a:xfrm>
            <a:off x="770010" y="1792841"/>
            <a:ext cx="7772400" cy="23675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22337"/>
            <a:ext cx="9745589" cy="14546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try to calculate mean of payload mass with an alias as AVG_PAYLOAD_MASS from SPACEXTABLE for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The average comes around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392BC112-8B63-BE21-7ACA-ADE9DB187272}"/>
              </a:ext>
            </a:extLst>
          </p:cNvPr>
          <p:cNvPicPr>
            <a:picLocks noChangeAspect="1"/>
          </p:cNvPicPr>
          <p:nvPr/>
        </p:nvPicPr>
        <p:blipFill>
          <a:blip r:embed="rId3"/>
          <a:stretch>
            <a:fillRect/>
          </a:stretch>
        </p:blipFill>
        <p:spPr>
          <a:xfrm>
            <a:off x="770010" y="1595795"/>
            <a:ext cx="7772400" cy="261844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81241"/>
            <a:ext cx="9745589" cy="14957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Displays the top 1 row where landing outcome is ‘success (ground pad)’.</a:t>
            </a:r>
          </a:p>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landing date was on 22</a:t>
            </a:r>
            <a:r>
              <a:rPr lang="en-US" sz="2200" baseline="30000" dirty="0">
                <a:solidFill>
                  <a:schemeClr val="accent3">
                    <a:lumMod val="25000"/>
                  </a:schemeClr>
                </a:solidFill>
                <a:latin typeface="Abadi" panose="020B0604020104020204" pitchFamily="34" charset="0"/>
              </a:rPr>
              <a:t>nd</a:t>
            </a:r>
            <a:r>
              <a:rPr lang="en-US" sz="2200" dirty="0">
                <a:solidFill>
                  <a:schemeClr val="accent3">
                    <a:lumMod val="25000"/>
                  </a:schemeClr>
                </a:solidFill>
                <a:latin typeface="Abadi" panose="020B0604020104020204" pitchFamily="34" charset="0"/>
              </a:rPr>
              <a:t> Dec.,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47D752B3-2A93-BE46-1C12-8C28327BAC11}"/>
              </a:ext>
            </a:extLst>
          </p:cNvPr>
          <p:cNvPicPr>
            <a:picLocks noChangeAspect="1"/>
          </p:cNvPicPr>
          <p:nvPr/>
        </p:nvPicPr>
        <p:blipFill>
          <a:blip r:embed="rId3"/>
          <a:stretch>
            <a:fillRect/>
          </a:stretch>
        </p:blipFill>
        <p:spPr>
          <a:xfrm>
            <a:off x="770010" y="1684320"/>
            <a:ext cx="7404100" cy="24003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25588"/>
            <a:ext cx="9745589" cy="893762"/>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 versions: “F9 FT B1022”, “F9 FT B1026”, “F9 FT B1021.2” and “F9 FT B1031.2” have successful drone ship landing with payload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41BCDE0C-EADD-8ECC-9368-0FE03827CA9F}"/>
              </a:ext>
            </a:extLst>
          </p:cNvPr>
          <p:cNvPicPr>
            <a:picLocks noChangeAspect="1"/>
          </p:cNvPicPr>
          <p:nvPr/>
        </p:nvPicPr>
        <p:blipFill>
          <a:blip r:embed="rId3"/>
          <a:stretch>
            <a:fillRect/>
          </a:stretch>
        </p:blipFill>
        <p:spPr>
          <a:xfrm>
            <a:off x="770010" y="1430962"/>
            <a:ext cx="6769100" cy="37084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78104"/>
            <a:ext cx="10058951" cy="46412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For analysis on SpaceX past launches along with creating a predictive model and an interactive dashboard involves the following steps: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SpaceX API and web scraping from Falcon9 wiki page.</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and visualization using pandas and seaborn respectively. SQL queries also helped to understand the data in great detail. Folium helped to understand the geospatial data of SpaceX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Creating classification models using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a dashboard using ‘plotly dash’ to give the data insights a presentable view to the target audience.</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86998"/>
            <a:ext cx="9745589" cy="13576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we will group the table on the basis of mission outcome followed by displaying mission outcome and their corresponding counts.</a:t>
            </a:r>
          </a:p>
          <a:p>
            <a:pPr>
              <a:lnSpc>
                <a:spcPct val="100000"/>
              </a:lnSpc>
              <a:spcBef>
                <a:spcPts val="1400"/>
              </a:spcBef>
            </a:pPr>
            <a:r>
              <a:rPr lang="en-US" sz="2200" dirty="0">
                <a:solidFill>
                  <a:schemeClr val="accent3">
                    <a:lumMod val="25000"/>
                  </a:schemeClr>
                </a:solidFill>
                <a:latin typeface="Abadi" panose="020B0604020104020204" pitchFamily="34" charset="0"/>
              </a:rPr>
              <a:t>We can say that no. successes = 100 and failure = 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010A3DA6-4605-2982-A1C7-D568354BE042}"/>
              </a:ext>
            </a:extLst>
          </p:cNvPr>
          <p:cNvPicPr>
            <a:picLocks noChangeAspect="1"/>
          </p:cNvPicPr>
          <p:nvPr/>
        </p:nvPicPr>
        <p:blipFill>
          <a:blip r:embed="rId3"/>
          <a:stretch>
            <a:fillRect/>
          </a:stretch>
        </p:blipFill>
        <p:spPr>
          <a:xfrm>
            <a:off x="770010" y="1623272"/>
            <a:ext cx="7772400" cy="328268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69143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several boosters which have carried maximum payload mass in their space missions.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4211DF06-B6AC-64E2-6077-C8048EB18FD1}"/>
              </a:ext>
            </a:extLst>
          </p:cNvPr>
          <p:cNvPicPr>
            <a:picLocks noChangeAspect="1"/>
          </p:cNvPicPr>
          <p:nvPr/>
        </p:nvPicPr>
        <p:blipFill>
          <a:blip r:embed="rId3"/>
          <a:stretch>
            <a:fillRect/>
          </a:stretch>
        </p:blipFill>
        <p:spPr>
          <a:xfrm>
            <a:off x="770010" y="1536332"/>
            <a:ext cx="4058844" cy="364294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71307"/>
            <a:ext cx="9745589" cy="200565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it is evident that in the year 2015, there were two failed drone ship missions happened in the months of January and April.</a:t>
            </a:r>
          </a:p>
          <a:p>
            <a:pPr>
              <a:lnSpc>
                <a:spcPct val="100000"/>
              </a:lnSpc>
              <a:spcBef>
                <a:spcPts val="1400"/>
              </a:spcBef>
            </a:pPr>
            <a:r>
              <a:rPr lang="en-US" sz="2200" dirty="0">
                <a:solidFill>
                  <a:schemeClr val="accent3">
                    <a:lumMod val="25000"/>
                  </a:schemeClr>
                </a:solidFill>
                <a:latin typeface="Abadi"/>
              </a:rPr>
              <a:t>These two failures happened at the same launch site.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A2134223-62BD-BA0A-76FC-B308CE2E0B8C}"/>
              </a:ext>
            </a:extLst>
          </p:cNvPr>
          <p:cNvPicPr>
            <a:picLocks noChangeAspect="1"/>
          </p:cNvPicPr>
          <p:nvPr/>
        </p:nvPicPr>
        <p:blipFill>
          <a:blip r:embed="rId3"/>
          <a:stretch>
            <a:fillRect/>
          </a:stretch>
        </p:blipFill>
        <p:spPr>
          <a:xfrm>
            <a:off x="770010" y="1648397"/>
            <a:ext cx="7772400" cy="196221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00081"/>
            <a:ext cx="9745589" cy="167688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shows that the success landing on ground pad has the highest frequency followed by failure of drone ships.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1D54153E-447B-1135-7FAD-D827DEC1E1B8}"/>
              </a:ext>
            </a:extLst>
          </p:cNvPr>
          <p:cNvPicPr>
            <a:picLocks noChangeAspect="1"/>
          </p:cNvPicPr>
          <p:nvPr/>
        </p:nvPicPr>
        <p:blipFill>
          <a:blip r:embed="rId3"/>
          <a:stretch>
            <a:fillRect/>
          </a:stretch>
        </p:blipFill>
        <p:spPr>
          <a:xfrm>
            <a:off x="770010" y="1682665"/>
            <a:ext cx="7772400" cy="207483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220146" cy="4896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The commercial space age is here and companies are investing in space projects to make space travel convenient and affordable to the audience. There are several companies like Blue Orbital, Virgin Galactic and Rocket Lab working hard to make satellite providers and reusable rockets. </a:t>
            </a:r>
          </a:p>
          <a:p>
            <a:pPr>
              <a:spcBef>
                <a:spcPts val="1400"/>
              </a:spcBef>
            </a:pPr>
            <a:r>
              <a:rPr lang="en-US" sz="2000" dirty="0">
                <a:solidFill>
                  <a:schemeClr val="accent3">
                    <a:lumMod val="25000"/>
                  </a:schemeClr>
                </a:solidFill>
                <a:latin typeface="Abadi" panose="020B0604020104020204" pitchFamily="34" charset="0"/>
              </a:rPr>
              <a:t>However, “SpaceX” founded by billionaire industrialist ‘Elon Musk’ is one of the top companies among them who have a steady growth in their space missions with one of their popular projects called `Falcon 9`. </a:t>
            </a:r>
          </a:p>
          <a:p>
            <a:pPr>
              <a:spcBef>
                <a:spcPts val="1400"/>
              </a:spcBef>
            </a:pPr>
            <a:r>
              <a:rPr lang="en-US" sz="2000" dirty="0">
                <a:solidFill>
                  <a:schemeClr val="accent3">
                    <a:lumMod val="25000"/>
                  </a:schemeClr>
                </a:solidFill>
                <a:latin typeface="Abadi" panose="020B0604020104020204" pitchFamily="34" charset="0"/>
              </a:rPr>
              <a:t>Our company “SpaceY” is trying to analyze the landing success probability of first stage rockets based on the data gathered from “SpaceX” sites in order to take a decision for future space projects for our company. </a:t>
            </a:r>
          </a:p>
          <a:p>
            <a:pPr>
              <a:spcBef>
                <a:spcPts val="1400"/>
              </a:spcBef>
            </a:pPr>
            <a:r>
              <a:rPr lang="en-US" sz="2000" dirty="0">
                <a:solidFill>
                  <a:schemeClr val="accent3">
                    <a:lumMod val="25000"/>
                  </a:schemeClr>
                </a:solidFill>
                <a:latin typeface="Abadi" panose="020B0604020104020204" pitchFamily="34" charset="0"/>
              </a:rPr>
              <a:t>To solve this problem, we need to address the following questions:</a:t>
            </a:r>
          </a:p>
          <a:p>
            <a:pPr lvl="1">
              <a:spcBef>
                <a:spcPts val="1400"/>
              </a:spcBef>
            </a:pPr>
            <a:r>
              <a:rPr lang="en-US" sz="1600" dirty="0">
                <a:solidFill>
                  <a:schemeClr val="accent3">
                    <a:lumMod val="25000"/>
                  </a:schemeClr>
                </a:solidFill>
                <a:latin typeface="Abadi" panose="020B0604020104020204" pitchFamily="34" charset="0"/>
              </a:rPr>
              <a:t>How many landing sites are there in this project?</a:t>
            </a:r>
          </a:p>
          <a:p>
            <a:pPr lvl="1">
              <a:spcBef>
                <a:spcPts val="1400"/>
              </a:spcBef>
            </a:pPr>
            <a:r>
              <a:rPr lang="en-US" sz="1600" dirty="0">
                <a:solidFill>
                  <a:schemeClr val="accent3">
                    <a:lumMod val="25000"/>
                  </a:schemeClr>
                </a:solidFill>
                <a:latin typeface="Abadi" panose="020B0604020104020204" pitchFamily="34" charset="0"/>
              </a:rPr>
              <a:t>Which landing sites have the most successful landings?</a:t>
            </a:r>
          </a:p>
          <a:p>
            <a:pPr lvl="1">
              <a:spcBef>
                <a:spcPts val="1400"/>
              </a:spcBef>
            </a:pPr>
            <a:r>
              <a:rPr lang="en-US" sz="1600" dirty="0">
                <a:solidFill>
                  <a:schemeClr val="accent3">
                    <a:lumMod val="25000"/>
                  </a:schemeClr>
                </a:solidFill>
                <a:latin typeface="Abadi" panose="020B0604020104020204" pitchFamily="34" charset="0"/>
              </a:rPr>
              <a:t>How factors like boosters, payload mass affects the landing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7711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For collection of data we used SpaceX API endpoint (api.spacexdata.com/v4/) with data about cores, rockets and their past launches via web scraping tools. </a:t>
            </a:r>
            <a:endParaRPr lang="en-US" sz="64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The collected data consists “Flight Number”, “Date”, “Booster Version”, “Payload Mass”, “Orbit”, “Launch Site” and “Outcome”. We will convert “Outcome” as target binary class data (0 or 1). The remaining data will be transformed as numerical data with standardization.</a:t>
            </a:r>
            <a:endParaRPr lang="en-US" sz="64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We used various classification models including “Logistic Regression”, “Support Vector Classifier”, “Decision Tree Classifier” and “KNN” with best hyperparameters using “Grid Search CV” to pick the best model among them.</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000" dirty="0">
                <a:solidFill>
                  <a:schemeClr val="accent3">
                    <a:lumMod val="25000"/>
                  </a:schemeClr>
                </a:solidFill>
                <a:latin typeface="Abadi" panose="020B0604020104020204" pitchFamily="34" charset="0"/>
              </a:rPr>
              <a:t>For data collection, we used SpaceX REST API endpoint along with web scraping libraries like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to collect data on rockets, past launches and other details to get insights on Falcon9 space missions.</a:t>
            </a:r>
          </a:p>
          <a:p>
            <a:r>
              <a:rPr lang="en-US" sz="2000" dirty="0">
                <a:solidFill>
                  <a:schemeClr val="accent3">
                    <a:lumMod val="25000"/>
                  </a:schemeClr>
                </a:solidFill>
                <a:latin typeface="Abadi" panose="020B0604020104020204" pitchFamily="34" charset="0"/>
              </a:rPr>
              <a:t>The API had several endpoints:</a:t>
            </a:r>
          </a:p>
          <a:p>
            <a:pPr lvl="1"/>
            <a:r>
              <a:rPr lang="en-US" sz="1600" dirty="0">
                <a:solidFill>
                  <a:schemeClr val="accent3">
                    <a:lumMod val="25000"/>
                  </a:schemeClr>
                </a:solidFill>
                <a:latin typeface="Abadi" panose="020B0604020104020204" pitchFamily="34" charset="0"/>
              </a:rPr>
              <a:t>/cores: Details about the rocket cores.</a:t>
            </a:r>
          </a:p>
          <a:p>
            <a:pPr lvl="1"/>
            <a:r>
              <a:rPr lang="en-US" sz="1600" dirty="0">
                <a:solidFill>
                  <a:schemeClr val="accent3">
                    <a:lumMod val="25000"/>
                  </a:schemeClr>
                </a:solidFill>
                <a:latin typeface="Abadi" panose="020B0604020104020204" pitchFamily="34" charset="0"/>
              </a:rPr>
              <a:t>/rockets: Details about their rockets, with booster types and versions.</a:t>
            </a:r>
          </a:p>
          <a:p>
            <a:pPr lvl="1"/>
            <a:r>
              <a:rPr lang="en-US" sz="1600" dirty="0">
                <a:solidFill>
                  <a:schemeClr val="accent3">
                    <a:lumMod val="25000"/>
                  </a:schemeClr>
                </a:solidFill>
                <a:latin typeface="Abadi" panose="020B0604020104020204" pitchFamily="34" charset="0"/>
              </a:rPr>
              <a:t>/past: This contained data about their past launches with their corresponding dates.</a:t>
            </a:r>
          </a:p>
          <a:p>
            <a:r>
              <a:rPr lang="en-US" sz="2000" dirty="0">
                <a:solidFill>
                  <a:schemeClr val="accent3">
                    <a:lumMod val="25000"/>
                  </a:schemeClr>
                </a:solidFill>
                <a:latin typeface="Abadi" panose="020B0604020104020204" pitchFamily="34" charset="0"/>
              </a:rPr>
              <a:t>The data was scraped as HTML format which was later converted as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format which is a 2-dimensional tabular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First we got data on past launches from ‘/past’ endpoint.</a:t>
            </a:r>
          </a:p>
          <a:p>
            <a:pPr>
              <a:lnSpc>
                <a:spcPct val="100000"/>
              </a:lnSpc>
              <a:spcBef>
                <a:spcPts val="1400"/>
              </a:spcBef>
            </a:pPr>
            <a:r>
              <a:rPr lang="en-US" sz="2000" dirty="0">
                <a:solidFill>
                  <a:schemeClr val="accent3">
                    <a:lumMod val="25000"/>
                  </a:schemeClr>
                </a:solidFill>
                <a:latin typeface="Abadi" panose="020B0604020104020204" pitchFamily="34" charset="0"/>
              </a:rPr>
              <a:t>Then using the parsed data we’ll request data from different endpoints by passing the unique id that was there in the parsed data.</a:t>
            </a:r>
          </a:p>
          <a:p>
            <a:pPr>
              <a:lnSpc>
                <a:spcPct val="100000"/>
              </a:lnSpc>
              <a:spcBef>
                <a:spcPts val="1400"/>
              </a:spcBef>
            </a:pPr>
            <a:r>
              <a:rPr lang="en-US" sz="2000" dirty="0">
                <a:solidFill>
                  <a:schemeClr val="accent3">
                    <a:lumMod val="25000"/>
                  </a:schemeClr>
                </a:solidFill>
                <a:latin typeface="Abadi" panose="020B0604020104020204" pitchFamily="34" charset="0"/>
              </a:rPr>
              <a:t>We will parse data from:</a:t>
            </a:r>
          </a:p>
          <a:p>
            <a:pPr lvl="1">
              <a:lnSpc>
                <a:spcPct val="100000"/>
              </a:lnSpc>
              <a:spcBef>
                <a:spcPts val="1400"/>
              </a:spcBef>
            </a:pPr>
            <a:r>
              <a:rPr lang="en-US" sz="1600" dirty="0">
                <a:solidFill>
                  <a:schemeClr val="accent3">
                    <a:lumMod val="25000"/>
                  </a:schemeClr>
                </a:solidFill>
                <a:latin typeface="Abadi" panose="020B0604020104020204" pitchFamily="34" charset="0"/>
              </a:rPr>
              <a:t>/cores</a:t>
            </a:r>
          </a:p>
          <a:p>
            <a:pPr lvl="1">
              <a:lnSpc>
                <a:spcPct val="100000"/>
              </a:lnSpc>
              <a:spcBef>
                <a:spcPts val="1400"/>
              </a:spcBef>
            </a:pPr>
            <a:r>
              <a:rPr lang="en-US" sz="1600" dirty="0">
                <a:solidFill>
                  <a:schemeClr val="accent3">
                    <a:lumMod val="25000"/>
                  </a:schemeClr>
                </a:solidFill>
                <a:latin typeface="Abadi" panose="020B0604020104020204" pitchFamily="34" charset="0"/>
              </a:rPr>
              <a:t>/payloads</a:t>
            </a:r>
          </a:p>
          <a:p>
            <a:pPr lvl="1">
              <a:lnSpc>
                <a:spcPct val="100000"/>
              </a:lnSpc>
              <a:spcBef>
                <a:spcPts val="1400"/>
              </a:spcBef>
            </a:pPr>
            <a:r>
              <a:rPr lang="en-US" sz="1600" dirty="0">
                <a:solidFill>
                  <a:schemeClr val="accent3">
                    <a:lumMod val="25000"/>
                  </a:schemeClr>
                </a:solidFill>
                <a:latin typeface="Abadi" panose="020B0604020104020204" pitchFamily="34" charset="0"/>
              </a:rPr>
              <a:t>/rockets</a:t>
            </a:r>
          </a:p>
          <a:p>
            <a:pPr lvl="1">
              <a:lnSpc>
                <a:spcPct val="100000"/>
              </a:lnSpc>
              <a:spcBef>
                <a:spcPts val="1400"/>
              </a:spcBef>
            </a:pPr>
            <a:r>
              <a:rPr lang="en-US" sz="1600" dirty="0">
                <a:solidFill>
                  <a:schemeClr val="accent3">
                    <a:lumMod val="25000"/>
                  </a:schemeClr>
                </a:solidFill>
                <a:latin typeface="Abadi" panose="020B0604020104020204" pitchFamily="34" charset="0"/>
              </a:rPr>
              <a:t>/launchpads </a:t>
            </a:r>
          </a:p>
          <a:p>
            <a:pPr>
              <a:lnSpc>
                <a:spcPct val="100000"/>
              </a:lnSpc>
              <a:spcBef>
                <a:spcPts val="1400"/>
              </a:spcBef>
            </a:pPr>
            <a:r>
              <a:rPr lang="en-US" sz="2000" dirty="0">
                <a:solidFill>
                  <a:schemeClr val="accent3">
                    <a:lumMod val="25000"/>
                  </a:schemeClr>
                </a:solidFill>
                <a:latin typeface="Abadi" panose="020B0604020104020204" pitchFamily="34" charset="0"/>
              </a:rPr>
              <a:t>For reference, check out the jupyter notebook on this </a:t>
            </a:r>
            <a:r>
              <a:rPr lang="en-US" sz="2000" dirty="0">
                <a:solidFill>
                  <a:schemeClr val="accent3">
                    <a:lumMod val="25000"/>
                  </a:schemeClr>
                </a:solidFill>
                <a:latin typeface="Abadi" panose="020B0604020104020204" pitchFamily="34" charset="0"/>
                <a:hlinkClick r:id="rId3"/>
              </a:rPr>
              <a:t>GitHub repo</a:t>
            </a:r>
            <a:r>
              <a:rPr lang="en-US" sz="20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524CD944-0F62-5D6B-B0E5-506A376D157B}"/>
              </a:ext>
            </a:extLst>
          </p:cNvPr>
          <p:cNvPicPr>
            <a:picLocks noChangeAspect="1"/>
          </p:cNvPicPr>
          <p:nvPr/>
        </p:nvPicPr>
        <p:blipFill>
          <a:blip r:embed="rId4"/>
          <a:stretch>
            <a:fillRect/>
          </a:stretch>
        </p:blipFill>
        <p:spPr>
          <a:xfrm>
            <a:off x="5910262" y="1800225"/>
            <a:ext cx="5461000"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7070883"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‘requests’ library get the data from wiki page and scrape the text response using beautifulsoup.</a:t>
            </a:r>
          </a:p>
          <a:p>
            <a:pPr>
              <a:lnSpc>
                <a:spcPct val="100000"/>
              </a:lnSpc>
              <a:spcBef>
                <a:spcPts val="1400"/>
              </a:spcBef>
            </a:pPr>
            <a:r>
              <a:rPr lang="en-US" sz="2200" dirty="0">
                <a:solidFill>
                  <a:schemeClr val="accent3">
                    <a:lumMod val="25000"/>
                  </a:schemeClr>
                </a:solidFill>
                <a:latin typeface="Abadi" panose="020B0604020104020204" pitchFamily="34" charset="0"/>
              </a:rPr>
              <a:t>Then extract the column names from table headers starting from the third table.</a:t>
            </a:r>
          </a:p>
          <a:p>
            <a:pPr>
              <a:lnSpc>
                <a:spcPct val="100000"/>
              </a:lnSpc>
              <a:spcBef>
                <a:spcPts val="1400"/>
              </a:spcBef>
            </a:pPr>
            <a:r>
              <a:rPr lang="en-US" sz="2200" dirty="0">
                <a:solidFill>
                  <a:schemeClr val="accent3">
                    <a:lumMod val="25000"/>
                  </a:schemeClr>
                </a:solidFill>
                <a:latin typeface="Abadi" panose="020B0604020104020204" pitchFamily="34" charset="0"/>
              </a:rPr>
              <a:t>For complete process of data collection via scraping, checkout the </a:t>
            </a:r>
            <a:r>
              <a:rPr lang="en-US" sz="2200" dirty="0">
                <a:solidFill>
                  <a:schemeClr val="accent3">
                    <a:lumMod val="25000"/>
                  </a:schemeClr>
                </a:solidFill>
                <a:latin typeface="Abadi" panose="020B0604020104020204" pitchFamily="34" charset="0"/>
                <a:hlinkClick r:id="rId3"/>
              </a:rPr>
              <a:t>GitHub repo</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8272462" y="1792288"/>
            <a:ext cx="3098799"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12" name="Picture 11">
            <a:extLst>
              <a:ext uri="{FF2B5EF4-FFF2-40B4-BE49-F238E27FC236}">
                <a16:creationId xmlns:a16="http://schemas.microsoft.com/office/drawing/2014/main" id="{C6E4D2B5-C29A-7218-E7CB-AE6C3DC38E75}"/>
              </a:ext>
            </a:extLst>
          </p:cNvPr>
          <p:cNvPicPr>
            <a:picLocks noChangeAspect="1"/>
          </p:cNvPicPr>
          <p:nvPr/>
        </p:nvPicPr>
        <p:blipFill>
          <a:blip r:embed="rId4"/>
          <a:stretch>
            <a:fillRect/>
          </a:stretch>
        </p:blipFill>
        <p:spPr>
          <a:xfrm>
            <a:off x="8272461" y="1790873"/>
            <a:ext cx="30988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349</TotalTime>
  <Words>2258</Words>
  <Application>Microsoft Macintosh PowerPoint</Application>
  <PresentationFormat>Widescreen</PresentationFormat>
  <Paragraphs>266</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Aayush Chaurasia</cp:lastModifiedBy>
  <cp:revision>233</cp:revision>
  <dcterms:created xsi:type="dcterms:W3CDTF">2021-04-29T18:58:34Z</dcterms:created>
  <dcterms:modified xsi:type="dcterms:W3CDTF">2025-03-15T06:50:05Z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